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20" y="-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B471-1519-4B54-BFC5-283EA62954B4}" type="datetimeFigureOut">
              <a:rPr lang="en-US" smtClean="0"/>
              <a:t>2/24/13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2F3C-2D10-481D-89AB-8523F396A3C7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B471-1519-4B54-BFC5-283EA62954B4}" type="datetimeFigureOut">
              <a:rPr lang="en-US" smtClean="0"/>
              <a:t>2/24/13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2F3C-2D10-481D-89AB-8523F396A3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B471-1519-4B54-BFC5-283EA62954B4}" type="datetimeFigureOut">
              <a:rPr lang="en-US" smtClean="0"/>
              <a:t>2/24/13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2F3C-2D10-481D-89AB-8523F396A3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B471-1519-4B54-BFC5-283EA62954B4}" type="datetimeFigureOut">
              <a:rPr lang="en-US" smtClean="0"/>
              <a:t>2/24/13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2F3C-2D10-481D-89AB-8523F396A3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B471-1519-4B54-BFC5-283EA62954B4}" type="datetimeFigureOut">
              <a:rPr lang="en-US" smtClean="0"/>
              <a:t>2/24/13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2F3C-2D10-481D-89AB-8523F396A3C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B471-1519-4B54-BFC5-283EA62954B4}" type="datetimeFigureOut">
              <a:rPr lang="en-US" smtClean="0"/>
              <a:t>2/24/13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2F3C-2D10-481D-89AB-8523F396A3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B471-1519-4B54-BFC5-283EA62954B4}" type="datetimeFigureOut">
              <a:rPr lang="en-US" smtClean="0"/>
              <a:t>2/24/13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2F3C-2D10-481D-89AB-8523F396A3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B471-1519-4B54-BFC5-283EA62954B4}" type="datetimeFigureOut">
              <a:rPr lang="en-US" smtClean="0"/>
              <a:t>2/24/13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2F3C-2D10-481D-89AB-8523F396A3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B471-1519-4B54-BFC5-283EA62954B4}" type="datetimeFigureOut">
              <a:rPr lang="en-US" smtClean="0"/>
              <a:t>2/24/13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2F3C-2D10-481D-89AB-8523F396A3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B471-1519-4B54-BFC5-283EA62954B4}" type="datetimeFigureOut">
              <a:rPr lang="en-US" smtClean="0"/>
              <a:t>2/24/13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2F3C-2D10-481D-89AB-8523F396A3C7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B471-1519-4B54-BFC5-283EA62954B4}" type="datetimeFigureOut">
              <a:rPr lang="en-US" smtClean="0"/>
              <a:t>2/24/13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2F3C-2D10-481D-89AB-8523F396A3C7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316B471-1519-4B54-BFC5-283EA62954B4}" type="datetimeFigureOut">
              <a:rPr lang="en-US" smtClean="0"/>
              <a:t>2/24/13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FF42F3C-2D10-481D-89AB-8523F396A3C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Riparian zones: what is the right width?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Michael J Paul, PhD</a:t>
            </a:r>
          </a:p>
        </p:txBody>
      </p:sp>
    </p:spTree>
    <p:extLst>
      <p:ext uri="{BB962C8B-B14F-4D97-AF65-F5344CB8AC3E}">
        <p14:creationId xmlns:p14="http://schemas.microsoft.com/office/powerpoint/2010/main" val="23391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Aquatic Habitat: Light/Temperature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Riparian forests also moderate temperature and light</a:t>
            </a:r>
          </a:p>
          <a:p>
            <a:r>
              <a:rPr lang="en-US" dirty="0" smtClean="0"/>
              <a:t>Affect stream microclimate and water temperature – critical environmental attribute</a:t>
            </a:r>
          </a:p>
          <a:p>
            <a:r>
              <a:rPr lang="en-US" dirty="0" smtClean="0"/>
              <a:t>Recommended widths: 50 – 100ft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3941763" cy="308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619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 smtClean="0"/>
              <a:t>Terrestrial Habitat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4437"/>
            <a:ext cx="8229600" cy="4525963"/>
          </a:xfrm>
        </p:spPr>
        <p:txBody>
          <a:bodyPr/>
          <a:lstStyle/>
          <a:p>
            <a:r>
              <a:rPr lang="en-US" dirty="0" smtClean="0"/>
              <a:t>Riparian zones are “</a:t>
            </a:r>
            <a:r>
              <a:rPr lang="en-US" dirty="0" err="1" smtClean="0"/>
              <a:t>ecotones</a:t>
            </a:r>
            <a:r>
              <a:rPr lang="en-US" dirty="0" smtClean="0"/>
              <a:t>” – transitional ecosystems</a:t>
            </a:r>
          </a:p>
          <a:p>
            <a:r>
              <a:rPr lang="en-US" dirty="0" smtClean="0"/>
              <a:t>High diversity, high productivity = ecological hot spots</a:t>
            </a:r>
          </a:p>
          <a:p>
            <a:r>
              <a:rPr lang="en-US" dirty="0" smtClean="0"/>
              <a:t>Where upland forest is altered, take on an even greater importance</a:t>
            </a:r>
          </a:p>
          <a:p>
            <a:r>
              <a:rPr lang="en-US" dirty="0" smtClean="0"/>
              <a:t>Birds – min 50ft; 300ft to optimize densities and abundance</a:t>
            </a:r>
          </a:p>
          <a:p>
            <a:r>
              <a:rPr lang="en-US" dirty="0" smtClean="0"/>
              <a:t>Reptiles/amphibians – Many with 300-900ft requirements</a:t>
            </a:r>
          </a:p>
          <a:p>
            <a:r>
              <a:rPr lang="en-US" dirty="0" smtClean="0"/>
              <a:t>Mammals, vegetation, etc.</a:t>
            </a:r>
          </a:p>
          <a:p>
            <a:r>
              <a:rPr lang="en-US" dirty="0" smtClean="0"/>
              <a:t>Width recommendation: 300 </a:t>
            </a:r>
            <a:r>
              <a:rPr lang="en-US" dirty="0" err="1" smtClean="0"/>
              <a:t>ft</a:t>
            </a:r>
            <a:endParaRPr lang="en-US" dirty="0" smtClean="0"/>
          </a:p>
          <a:p>
            <a:pPr lvl="1"/>
            <a:r>
              <a:rPr lang="en-US" dirty="0" smtClean="0"/>
              <a:t>In urban areas, may not be feasible, but recognize what is lost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800"/>
            <a:ext cx="3352800" cy="21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88298" y="304800"/>
            <a:ext cx="149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Spring Peeper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007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Floodplains also store flood waters</a:t>
            </a:r>
          </a:p>
          <a:p>
            <a:r>
              <a:rPr lang="en-US" dirty="0" smtClean="0"/>
              <a:t>Riparian forests include floodplains</a:t>
            </a:r>
          </a:p>
          <a:p>
            <a:r>
              <a:rPr lang="en-US" dirty="0" smtClean="0"/>
              <a:t>Vary by stream size and slope</a:t>
            </a:r>
          </a:p>
          <a:p>
            <a:r>
              <a:rPr lang="en-US" dirty="0" smtClean="0"/>
              <a:t>Protect the floodplain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33750"/>
            <a:ext cx="35814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492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2362"/>
            <a:ext cx="8229600" cy="4525963"/>
          </a:xfrm>
        </p:spPr>
        <p:txBody>
          <a:bodyPr/>
          <a:lstStyle/>
          <a:p>
            <a:r>
              <a:rPr lang="en-US" dirty="0" smtClean="0"/>
              <a:t>Sediment: 30 to 100+ </a:t>
            </a:r>
            <a:r>
              <a:rPr lang="en-US" dirty="0" err="1" smtClean="0"/>
              <a:t>ft</a:t>
            </a:r>
            <a:r>
              <a:rPr lang="en-US" dirty="0" smtClean="0"/>
              <a:t> (long-term)</a:t>
            </a:r>
          </a:p>
          <a:p>
            <a:r>
              <a:rPr lang="en-US" dirty="0" smtClean="0"/>
              <a:t>Nutrients:  50 to 100+ </a:t>
            </a:r>
            <a:r>
              <a:rPr lang="en-US" dirty="0" err="1" smtClean="0"/>
              <a:t>ft</a:t>
            </a:r>
            <a:endParaRPr lang="en-US" dirty="0" smtClean="0"/>
          </a:p>
          <a:p>
            <a:r>
              <a:rPr lang="en-US" dirty="0" smtClean="0"/>
              <a:t>Other contaminants: 50 to 200+ </a:t>
            </a:r>
            <a:r>
              <a:rPr lang="en-US" dirty="0" err="1" smtClean="0"/>
              <a:t>ft</a:t>
            </a:r>
            <a:endParaRPr lang="en-US" dirty="0"/>
          </a:p>
          <a:p>
            <a:r>
              <a:rPr lang="en-US" dirty="0" smtClean="0"/>
              <a:t>Aquatic Habitat: 50 to 200+ </a:t>
            </a:r>
            <a:r>
              <a:rPr lang="en-US" dirty="0" err="1" smtClean="0"/>
              <a:t>ft</a:t>
            </a:r>
            <a:endParaRPr lang="en-US" dirty="0" smtClean="0"/>
          </a:p>
          <a:p>
            <a:r>
              <a:rPr lang="en-US" dirty="0" smtClean="0"/>
              <a:t>Shade and Temperature: 50 to 200+ </a:t>
            </a:r>
            <a:r>
              <a:rPr lang="en-US" dirty="0" err="1" smtClean="0"/>
              <a:t>ft</a:t>
            </a:r>
            <a:endParaRPr lang="en-US" dirty="0" smtClean="0"/>
          </a:p>
          <a:p>
            <a:r>
              <a:rPr lang="en-US" dirty="0" smtClean="0"/>
              <a:t>Terrestrial habitat: 300 to 900 </a:t>
            </a:r>
            <a:r>
              <a:rPr lang="en-US" dirty="0" err="1" smtClean="0"/>
              <a:t>ft</a:t>
            </a:r>
            <a:endParaRPr lang="en-US" dirty="0" smtClean="0"/>
          </a:p>
          <a:p>
            <a:r>
              <a:rPr lang="en-US" dirty="0" smtClean="0"/>
              <a:t>Flood control: floodplain width (wider in larger streams)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1000"/>
            <a:ext cx="3153659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315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Extent: perennial and intermittent streams; ephemeral to the extent possible.</a:t>
            </a:r>
          </a:p>
          <a:p>
            <a:pPr lvl="1"/>
            <a:r>
              <a:rPr lang="en-US" dirty="0" smtClean="0"/>
              <a:t>Why small streams matter?</a:t>
            </a:r>
          </a:p>
          <a:p>
            <a:endParaRPr lang="en-US" dirty="0"/>
          </a:p>
          <a:p>
            <a:r>
              <a:rPr lang="en-US" dirty="0" smtClean="0"/>
              <a:t>Vegetation: native to the extent possible, at least in first 50 </a:t>
            </a:r>
            <a:r>
              <a:rPr lang="en-US" dirty="0" err="1" smtClean="0"/>
              <a:t>ft</a:t>
            </a:r>
            <a:endParaRPr lang="en-US" dirty="0"/>
          </a:p>
          <a:p>
            <a:pPr lvl="1"/>
            <a:r>
              <a:rPr lang="en-US" dirty="0" smtClean="0"/>
              <a:t>Stream organic matter; terrestrial habitat</a:t>
            </a:r>
          </a:p>
          <a:p>
            <a:pPr lvl="1"/>
            <a:endParaRPr lang="en-US" dirty="0"/>
          </a:p>
          <a:p>
            <a:r>
              <a:rPr lang="en-US" dirty="0" smtClean="0"/>
              <a:t>Width: Many models have been proposed</a:t>
            </a:r>
          </a:p>
          <a:p>
            <a:pPr lvl="1"/>
            <a:r>
              <a:rPr lang="en-US" dirty="0" smtClean="0"/>
              <a:t>Slope is a major factor</a:t>
            </a:r>
          </a:p>
          <a:p>
            <a:pPr lvl="1"/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767943"/>
            <a:ext cx="274819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05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Width Options (Wenger 1999)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743" y="1404257"/>
            <a:ext cx="53340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Option One</a:t>
            </a:r>
          </a:p>
          <a:p>
            <a:pPr lvl="1"/>
            <a:r>
              <a:rPr lang="en-US" dirty="0" smtClean="0"/>
              <a:t>100ft + 2 </a:t>
            </a:r>
            <a:r>
              <a:rPr lang="en-US" dirty="0" err="1" smtClean="0"/>
              <a:t>ft</a:t>
            </a:r>
            <a:r>
              <a:rPr lang="en-US" dirty="0" smtClean="0"/>
              <a:t>/1% slope to 25%</a:t>
            </a:r>
          </a:p>
          <a:p>
            <a:pPr lvl="1"/>
            <a:r>
              <a:rPr lang="en-US" dirty="0" smtClean="0"/>
              <a:t>Extend to floodplain</a:t>
            </a:r>
          </a:p>
          <a:p>
            <a:pPr lvl="1"/>
            <a:r>
              <a:rPr lang="en-US" dirty="0" smtClean="0"/>
              <a:t>Include wetlands</a:t>
            </a:r>
          </a:p>
          <a:p>
            <a:pPr lvl="1"/>
            <a:r>
              <a:rPr lang="en-US" dirty="0" smtClean="0"/>
              <a:t>Impervious area not included</a:t>
            </a:r>
          </a:p>
          <a:p>
            <a:pPr lvl="1"/>
            <a:r>
              <a:rPr lang="en-US" dirty="0" smtClean="0"/>
              <a:t>All perennial and intermittent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Option 2</a:t>
            </a:r>
          </a:p>
          <a:p>
            <a:pPr lvl="1"/>
            <a:r>
              <a:rPr lang="en-US" dirty="0" smtClean="0"/>
              <a:t>50ft + 2ft/1% slope to 25%</a:t>
            </a:r>
          </a:p>
          <a:p>
            <a:pPr lvl="1"/>
            <a:r>
              <a:rPr lang="en-US" dirty="0" smtClean="0"/>
              <a:t>Not necessarily whole floodplain, but restricted </a:t>
            </a:r>
          </a:p>
          <a:p>
            <a:pPr marL="365760" lvl="1" indent="0">
              <a:buNone/>
            </a:pPr>
            <a:r>
              <a:rPr lang="en-US" dirty="0" smtClean="0"/>
              <a:t>activities</a:t>
            </a:r>
          </a:p>
          <a:p>
            <a:pPr lvl="1"/>
            <a:r>
              <a:rPr lang="en-US" dirty="0" smtClean="0"/>
              <a:t>The rest is same as above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Option 3</a:t>
            </a:r>
          </a:p>
          <a:p>
            <a:pPr lvl="1"/>
            <a:r>
              <a:rPr lang="en-US" dirty="0" smtClean="0"/>
              <a:t>100ft fixed</a:t>
            </a:r>
          </a:p>
          <a:p>
            <a:pPr lvl="1"/>
            <a:r>
              <a:rPr lang="en-US" dirty="0" smtClean="0"/>
              <a:t>Rest is same as above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15000" y="1371600"/>
            <a:ext cx="32004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Largest Risks</a:t>
            </a:r>
          </a:p>
          <a:p>
            <a:r>
              <a:rPr lang="en-US" sz="1800" dirty="0" smtClean="0"/>
              <a:t>Terrestrial species</a:t>
            </a:r>
          </a:p>
          <a:p>
            <a:r>
              <a:rPr lang="en-US" sz="1800" dirty="0" smtClean="0"/>
              <a:t>Some aquatic habitat</a:t>
            </a:r>
          </a:p>
          <a:p>
            <a:r>
              <a:rPr lang="en-US" sz="1800" dirty="0" smtClean="0"/>
              <a:t>Long-term contaminant retention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smtClean="0"/>
              <a:t>Terrestrial species</a:t>
            </a:r>
          </a:p>
          <a:p>
            <a:r>
              <a:rPr lang="en-US" sz="1800" dirty="0"/>
              <a:t>A</a:t>
            </a:r>
            <a:r>
              <a:rPr lang="en-US" sz="1800" dirty="0" smtClean="0"/>
              <a:t>quatic habitat on shallow streams</a:t>
            </a:r>
          </a:p>
          <a:p>
            <a:r>
              <a:rPr lang="en-US" sz="1800" dirty="0" smtClean="0"/>
              <a:t>Short and long-term contaminant uptake</a:t>
            </a:r>
          </a:p>
          <a:p>
            <a:r>
              <a:rPr lang="en-US" sz="1800" dirty="0" smtClean="0"/>
              <a:t>Especially steep slopes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Terrestrial species</a:t>
            </a:r>
          </a:p>
          <a:p>
            <a:r>
              <a:rPr lang="en-US" sz="1800" dirty="0"/>
              <a:t>Some aquatic habitat</a:t>
            </a:r>
          </a:p>
          <a:p>
            <a:r>
              <a:rPr lang="en-US" sz="1800" dirty="0"/>
              <a:t>Long-term contaminant </a:t>
            </a:r>
            <a:r>
              <a:rPr lang="en-US" sz="1800" dirty="0" smtClean="0"/>
              <a:t>retention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652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Science can only ascertain what is, but not what should be, and outside of its domain value </a:t>
            </a:r>
            <a:r>
              <a:rPr lang="en-US" dirty="0" smtClean="0"/>
              <a:t>judgments </a:t>
            </a:r>
            <a:r>
              <a:rPr lang="en-US" dirty="0"/>
              <a:t>of all kinds remain necessary</a:t>
            </a:r>
            <a:r>
              <a:rPr lang="en-US" dirty="0" smtClean="0"/>
              <a:t>.”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-Albert </a:t>
            </a:r>
            <a:r>
              <a:rPr lang="en-US" dirty="0"/>
              <a:t>Einstein </a:t>
            </a:r>
          </a:p>
        </p:txBody>
      </p:sp>
    </p:spTree>
    <p:extLst>
      <p:ext uri="{BB962C8B-B14F-4D97-AF65-F5344CB8AC3E}">
        <p14:creationId xmlns:p14="http://schemas.microsoft.com/office/powerpoint/2010/main" val="2563797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Riparian Ecosystem Goods and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96962"/>
            <a:ext cx="8610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Water cleansing – sediment, nutrients, bacteria, toxics, etc.</a:t>
            </a:r>
          </a:p>
          <a:p>
            <a:r>
              <a:rPr lang="en-US" dirty="0" smtClean="0"/>
              <a:t>Channel erosion protection</a:t>
            </a:r>
          </a:p>
          <a:p>
            <a:r>
              <a:rPr lang="en-US" dirty="0" smtClean="0"/>
              <a:t>Floodwater storage</a:t>
            </a:r>
          </a:p>
          <a:p>
            <a:r>
              <a:rPr lang="en-US" dirty="0" smtClean="0"/>
              <a:t>Shade/Temperature moderation</a:t>
            </a:r>
          </a:p>
          <a:p>
            <a:r>
              <a:rPr lang="en-US" dirty="0" smtClean="0"/>
              <a:t>Aquatic habitat – wood, </a:t>
            </a:r>
            <a:r>
              <a:rPr lang="en-US" dirty="0" err="1" smtClean="0"/>
              <a:t>rootwads</a:t>
            </a:r>
            <a:r>
              <a:rPr lang="en-US" dirty="0" smtClean="0"/>
              <a:t>, leaves, etc.</a:t>
            </a:r>
          </a:p>
          <a:p>
            <a:r>
              <a:rPr lang="en-US" dirty="0" smtClean="0"/>
              <a:t>Energy – leaves/wood/fruits/terrestrial insects</a:t>
            </a:r>
          </a:p>
          <a:p>
            <a:r>
              <a:rPr lang="en-US" dirty="0" smtClean="0"/>
              <a:t>Terrestrial habitat – birds/amphibians/reptiles/mammals/insects</a:t>
            </a:r>
          </a:p>
          <a:p>
            <a:r>
              <a:rPr lang="en-US" dirty="0" smtClean="0"/>
              <a:t>Unique vegetation</a:t>
            </a:r>
          </a:p>
          <a:p>
            <a:r>
              <a:rPr lang="en-US" dirty="0" smtClean="0"/>
              <a:t>Aesthetics</a:t>
            </a:r>
          </a:p>
          <a:p>
            <a:r>
              <a:rPr lang="en-US" dirty="0" smtClean="0"/>
              <a:t>Recreation</a:t>
            </a:r>
          </a:p>
          <a:p>
            <a:r>
              <a:rPr lang="en-US" dirty="0" smtClean="0"/>
              <a:t>High value land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43310"/>
            <a:ext cx="3886200" cy="25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86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31838"/>
          </a:xfrm>
        </p:spPr>
        <p:txBody>
          <a:bodyPr>
            <a:normAutofit/>
          </a:bodyPr>
          <a:lstStyle/>
          <a:p>
            <a:r>
              <a:rPr lang="en-US" dirty="0" smtClean="0"/>
              <a:t>Riparian forest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206443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Where do they start?</a:t>
            </a:r>
          </a:p>
          <a:p>
            <a:r>
              <a:rPr lang="en-US" dirty="0" smtClean="0"/>
              <a:t>Where do they end?</a:t>
            </a:r>
          </a:p>
          <a:p>
            <a:r>
              <a:rPr lang="en-US" dirty="0" smtClean="0"/>
              <a:t>How wide is wide enough?</a:t>
            </a:r>
          </a:p>
          <a:p>
            <a:endParaRPr lang="en-US" dirty="0"/>
          </a:p>
          <a:p>
            <a:r>
              <a:rPr lang="en-US" dirty="0" smtClean="0"/>
              <a:t>Context Dependency</a:t>
            </a:r>
          </a:p>
        </p:txBody>
      </p:sp>
      <p:pic>
        <p:nvPicPr>
          <p:cNvPr id="2050" name="Picture 2" descr="http://travel.mongabay.com/costa_rica/600/costa-rica-d_01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29" y="4038600"/>
            <a:ext cx="3206671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86" y="4038600"/>
            <a:ext cx="3265714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57" y="1514475"/>
            <a:ext cx="3220543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914400" y="4098471"/>
            <a:ext cx="381000" cy="3810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4562743" y="1514475"/>
            <a:ext cx="381000" cy="3810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8229600" y="4098471"/>
            <a:ext cx="381000" cy="381000"/>
          </a:xfrm>
          <a:prstGeom prst="star5">
            <a:avLst/>
          </a:prstGeom>
          <a:solidFill>
            <a:srgbClr val="C0000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39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Riparian Zone Width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r>
              <a:rPr lang="en-US" dirty="0" smtClean="0"/>
              <a:t>Wenger 1999</a:t>
            </a:r>
          </a:p>
          <a:p>
            <a:pPr lvl="1"/>
            <a:r>
              <a:rPr lang="en-US" dirty="0" smtClean="0"/>
              <a:t>140 papers focused on optimal width</a:t>
            </a:r>
          </a:p>
          <a:p>
            <a:pPr lvl="1"/>
            <a:r>
              <a:rPr lang="en-US" dirty="0" smtClean="0"/>
              <a:t>Included and based upon previous reviews by </a:t>
            </a:r>
            <a:r>
              <a:rPr lang="en-US" dirty="0" err="1" smtClean="0"/>
              <a:t>Correll</a:t>
            </a:r>
            <a:r>
              <a:rPr lang="en-US" dirty="0" smtClean="0"/>
              <a:t> 1997 (522 papers) and Van </a:t>
            </a:r>
            <a:r>
              <a:rPr lang="en-US" dirty="0" err="1" smtClean="0"/>
              <a:t>Deventers</a:t>
            </a:r>
            <a:r>
              <a:rPr lang="en-US" dirty="0" smtClean="0"/>
              <a:t> 1992 (3252 papers) bibliographies/reviews</a:t>
            </a:r>
          </a:p>
          <a:p>
            <a:pPr lvl="1"/>
            <a:r>
              <a:rPr lang="en-US" dirty="0" smtClean="0"/>
              <a:t>Consistent with more recent evidence as well, maybe even conservative.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3777528" cy="498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99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Sediment Removal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Riparian vegetation can be very efficient at sediment trapping</a:t>
            </a:r>
          </a:p>
          <a:p>
            <a:r>
              <a:rPr lang="en-US" dirty="0" smtClean="0"/>
              <a:t>Length matters for duration, slope is very important</a:t>
            </a:r>
          </a:p>
          <a:p>
            <a:endParaRPr lang="en-US" dirty="0" smtClean="0"/>
          </a:p>
          <a:p>
            <a:r>
              <a:rPr lang="en-US" dirty="0" smtClean="0"/>
              <a:t>Short term removal, shallow watersheds, agriculture: 30 to 50 </a:t>
            </a:r>
            <a:r>
              <a:rPr lang="en-US" dirty="0" err="1" smtClean="0"/>
              <a:t>ft</a:t>
            </a:r>
            <a:endParaRPr lang="en-US" dirty="0" smtClean="0"/>
          </a:p>
          <a:p>
            <a:r>
              <a:rPr lang="en-US" dirty="0" smtClean="0"/>
              <a:t>Long term removal, steeper watershed, logging: 100 </a:t>
            </a:r>
            <a:r>
              <a:rPr lang="en-US" dirty="0" err="1" smtClean="0"/>
              <a:t>ft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152" y="4083504"/>
            <a:ext cx="3367391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travel.mongabay.com/costa_rica/600/costa-rica-d_01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93029"/>
            <a:ext cx="3385836" cy="23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006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Riparian vegetation stabilizes banks</a:t>
            </a:r>
          </a:p>
          <a:p>
            <a:r>
              <a:rPr lang="en-US" dirty="0" smtClean="0"/>
              <a:t>Banks can be a substantial source of sediment, especially in urbanizing areas; with historic sedimentation</a:t>
            </a:r>
          </a:p>
          <a:p>
            <a:r>
              <a:rPr lang="en-US" dirty="0" smtClean="0"/>
              <a:t>No real width recommendations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548743" cy="264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51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Nutrient Removal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1"/>
            <a:ext cx="8229600" cy="3886200"/>
          </a:xfrm>
        </p:spPr>
        <p:txBody>
          <a:bodyPr/>
          <a:lstStyle/>
          <a:p>
            <a:r>
              <a:rPr lang="en-US" dirty="0" smtClean="0"/>
              <a:t>Riparian soils trap chemicals</a:t>
            </a:r>
          </a:p>
          <a:p>
            <a:r>
              <a:rPr lang="en-US" dirty="0" smtClean="0"/>
              <a:t>But there is a lot going on down there</a:t>
            </a:r>
          </a:p>
          <a:p>
            <a:r>
              <a:rPr lang="en-US" dirty="0" smtClean="0"/>
              <a:t>Nitrogen has an “out”, phosphorus does not (not ultimately)</a:t>
            </a:r>
          </a:p>
          <a:p>
            <a:r>
              <a:rPr lang="en-US" dirty="0" smtClean="0"/>
              <a:t>But Nitrogen removal requires carbon and wet soils</a:t>
            </a:r>
          </a:p>
          <a:p>
            <a:endParaRPr lang="en-US" dirty="0"/>
          </a:p>
          <a:p>
            <a:r>
              <a:rPr lang="en-US" dirty="0" smtClean="0"/>
              <a:t>Sediment control widths likely as good as possible for </a:t>
            </a:r>
            <a:r>
              <a:rPr lang="en-US" dirty="0" err="1" smtClean="0"/>
              <a:t>Phosphrus</a:t>
            </a:r>
            <a:endParaRPr lang="en-US" dirty="0" smtClean="0"/>
          </a:p>
          <a:p>
            <a:r>
              <a:rPr lang="en-US" dirty="0" smtClean="0"/>
              <a:t>For Nitrogen, 50ft minima, 100ft better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1000"/>
            <a:ext cx="3048000" cy="278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051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Fecal Bacteria/Pesticides/Metals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urban sources of fecal material – pets especially</a:t>
            </a:r>
          </a:p>
          <a:p>
            <a:r>
              <a:rPr lang="en-US" dirty="0" smtClean="0"/>
              <a:t>Riparian forests can trap fecal bacteria – wider = more; up to 197 </a:t>
            </a:r>
            <a:r>
              <a:rPr lang="en-US" dirty="0" err="1" smtClean="0"/>
              <a:t>ft</a:t>
            </a:r>
            <a:r>
              <a:rPr lang="en-US" dirty="0" smtClean="0"/>
              <a:t> </a:t>
            </a:r>
          </a:p>
          <a:p>
            <a:r>
              <a:rPr lang="en-US" dirty="0" smtClean="0"/>
              <a:t>For pesticides, 50 </a:t>
            </a:r>
            <a:r>
              <a:rPr lang="en-US" dirty="0" err="1" smtClean="0"/>
              <a:t>ft</a:t>
            </a:r>
            <a:r>
              <a:rPr lang="en-US" dirty="0" smtClean="0"/>
              <a:t> or more typically required to remove majority of pesticides</a:t>
            </a:r>
          </a:p>
          <a:p>
            <a:r>
              <a:rPr lang="en-US" dirty="0" smtClean="0"/>
              <a:t>Metal removal does occur, depends on soil properties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314825"/>
            <a:ext cx="63912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987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Aquatic Habitat: Wood/Leaves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Wood and Leaves</a:t>
            </a:r>
          </a:p>
          <a:p>
            <a:pPr lvl="1"/>
            <a:r>
              <a:rPr lang="en-US" dirty="0" smtClean="0"/>
              <a:t>Fuel stream food webs</a:t>
            </a:r>
          </a:p>
          <a:p>
            <a:pPr lvl="1"/>
            <a:r>
              <a:rPr lang="en-US" dirty="0" smtClean="0"/>
              <a:t>Provide habitat for in-stream organisms</a:t>
            </a:r>
          </a:p>
          <a:p>
            <a:pPr lvl="1"/>
            <a:r>
              <a:rPr lang="en-US" dirty="0" smtClean="0"/>
              <a:t>Are “critical infrastructure” for stream morphology</a:t>
            </a:r>
          </a:p>
          <a:p>
            <a:r>
              <a:rPr lang="en-US" dirty="0" smtClean="0"/>
              <a:t>Width needed = 1 to 3 stream heights</a:t>
            </a:r>
            <a:endParaRPr lang="en-US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38600"/>
            <a:ext cx="3352800" cy="221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074196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206</TotalTime>
  <Words>744</Words>
  <Application>Microsoft Macintosh PowerPoint</Application>
  <PresentationFormat>On-screen Show (4:3)</PresentationFormat>
  <Paragraphs>131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Thatch</vt:lpstr>
      <vt:lpstr>Riparian zones: what is the right width?</vt:lpstr>
      <vt:lpstr>Riparian Ecosystem Goods and Services</vt:lpstr>
      <vt:lpstr>Riparian forest ecosystems</vt:lpstr>
      <vt:lpstr>Riparian Zone Width Recommendations</vt:lpstr>
      <vt:lpstr>Sediment Removal</vt:lpstr>
      <vt:lpstr>Channel Erosion</vt:lpstr>
      <vt:lpstr>Nutrient Removal</vt:lpstr>
      <vt:lpstr>Fecal Bacteria/Pesticides/Metals</vt:lpstr>
      <vt:lpstr>Aquatic Habitat: Wood/Leaves</vt:lpstr>
      <vt:lpstr>Aquatic Habitat: Light/Temperature</vt:lpstr>
      <vt:lpstr>Terrestrial Habitat</vt:lpstr>
      <vt:lpstr>Flood Control</vt:lpstr>
      <vt:lpstr>Summary</vt:lpstr>
      <vt:lpstr>Guidelines</vt:lpstr>
      <vt:lpstr>Width Options (Wenger 1999)</vt:lpstr>
      <vt:lpstr>Thank you</vt:lpstr>
    </vt:vector>
  </TitlesOfParts>
  <Company>Tetra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Riparian zones: what is the right width?</dc:title>
  <dc:creator>Michael.Paul</dc:creator>
  <cp:lastModifiedBy>Julie  McClintock</cp:lastModifiedBy>
  <cp:revision>19</cp:revision>
  <dcterms:created xsi:type="dcterms:W3CDTF">2013-01-22T02:56:09Z</dcterms:created>
  <dcterms:modified xsi:type="dcterms:W3CDTF">2013-02-24T22:16:08Z</dcterms:modified>
</cp:coreProperties>
</file>